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0" r:id="rId3"/>
    <p:sldId id="275" r:id="rId4"/>
    <p:sldId id="281" r:id="rId5"/>
    <p:sldId id="276" r:id="rId6"/>
    <p:sldId id="272" r:id="rId7"/>
    <p:sldId id="277" r:id="rId8"/>
    <p:sldId id="278" r:id="rId9"/>
    <p:sldId id="261" r:id="rId10"/>
    <p:sldId id="263" r:id="rId11"/>
    <p:sldId id="262" r:id="rId12"/>
    <p:sldId id="265" r:id="rId13"/>
    <p:sldId id="271" r:id="rId14"/>
    <p:sldId id="267" r:id="rId15"/>
    <p:sldId id="258" r:id="rId16"/>
    <p:sldId id="257" r:id="rId17"/>
    <p:sldId id="273" r:id="rId18"/>
    <p:sldId id="279"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2342CEA3-3058-4D43-AE35-B3DA76CB4003}" type="datetimeFigureOut">
              <a:rPr lang="el-GR" smtClean="0"/>
              <a:pPr/>
              <a:t>16/5/2024</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16/5/2024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16/5/2024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5" name="24 - Θέση ημερομηνίας"/>
          <p:cNvSpPr>
            <a:spLocks noGrp="1"/>
          </p:cNvSpPr>
          <p:nvPr>
            <p:ph type="dt" sz="half" idx="10"/>
          </p:nvPr>
        </p:nvSpPr>
        <p:spPr/>
        <p:txBody>
          <a:bodyPr/>
          <a:lstStyle/>
          <a:p>
            <a:fld id="{2342CEA3-3058-4D43-AE35-B3DA76CB4003}" type="datetimeFigureOut">
              <a:rPr lang="el-GR" smtClean="0"/>
              <a:pPr/>
              <a:t>16/5/2024</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2342CEA3-3058-4D43-AE35-B3DA76CB4003}" type="datetimeFigureOut">
              <a:rPr lang="el-GR" smtClean="0"/>
              <a:pPr/>
              <a:t>16/5/2024</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1" name="20 - Θέση ημερομηνίας"/>
          <p:cNvSpPr>
            <a:spLocks noGrp="1"/>
          </p:cNvSpPr>
          <p:nvPr>
            <p:ph type="dt" sz="half" idx="10"/>
          </p:nvPr>
        </p:nvSpPr>
        <p:spPr/>
        <p:txBody>
          <a:bodyPr/>
          <a:lstStyle/>
          <a:p>
            <a:fld id="{2342CEA3-3058-4D43-AE35-B3DA76CB4003}" type="datetimeFigureOut">
              <a:rPr lang="el-GR" smtClean="0"/>
              <a:pPr/>
              <a:t>16/5/2024</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0" name="9 - Θέση ημερομηνίας"/>
          <p:cNvSpPr>
            <a:spLocks noGrp="1"/>
          </p:cNvSpPr>
          <p:nvPr>
            <p:ph type="dt" sz="half" idx="10"/>
          </p:nvPr>
        </p:nvSpPr>
        <p:spPr/>
        <p:txBody>
          <a:bodyPr/>
          <a:lstStyle/>
          <a:p>
            <a:fld id="{2342CEA3-3058-4D43-AE35-B3DA76CB4003}" type="datetimeFigureOut">
              <a:rPr lang="el-GR" smtClean="0"/>
              <a:pPr/>
              <a:t>16/5/2024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D3F1D1C4-C2D9-4231-9FB2-B2D9D97AA41D}"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2342CEA3-3058-4D43-AE35-B3DA76CB4003}" type="datetimeFigureOut">
              <a:rPr lang="el-GR" smtClean="0"/>
              <a:pPr/>
              <a:t>16/5/2024</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2342CEA3-3058-4D43-AE35-B3DA76CB4003}" type="datetimeFigureOut">
              <a:rPr lang="el-GR" smtClean="0"/>
              <a:pPr/>
              <a:t>16/5/2024</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5" name="24 - Θέση ημερομηνίας"/>
          <p:cNvSpPr>
            <a:spLocks noGrp="1"/>
          </p:cNvSpPr>
          <p:nvPr>
            <p:ph type="dt" sz="half" idx="10"/>
          </p:nvPr>
        </p:nvSpPr>
        <p:spPr/>
        <p:txBody>
          <a:bodyPr/>
          <a:lstStyle/>
          <a:p>
            <a:fld id="{2342CEA3-3058-4D43-AE35-B3DA76CB4003}" type="datetimeFigureOut">
              <a:rPr lang="el-GR" smtClean="0"/>
              <a:pPr/>
              <a:t>16/5/2024</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16/5/2024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342CEA3-3058-4D43-AE35-B3DA76CB4003}" type="datetimeFigureOut">
              <a:rPr lang="el-GR" smtClean="0"/>
              <a:pPr/>
              <a:t>16/5/2024</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3F1D1C4-C2D9-4231-9FB2-B2D9D97AA41D}"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file:///E:\roma\ytmp3free.cc_official-video-clip-youtubemp3free.org.mp3"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amnesty.gr/blog/15331/oi-roma-stin-eyropi-11-pragmata-poy-panta-thelate-na-mathete" TargetMode="External"/><Relationship Id="rId2" Type="http://schemas.openxmlformats.org/officeDocument/2006/relationships/hyperlink" Target="https://el.wikipedia.org/wiki/%CE%A1%CE%BF%CE%BC%CE%AC" TargetMode="External"/><Relationship Id="rId1" Type="http://schemas.openxmlformats.org/officeDocument/2006/relationships/slideLayout" Target="../slideLayouts/slideLayout1.xml"/><Relationship Id="rId4" Type="http://schemas.openxmlformats.org/officeDocument/2006/relationships/hyperlink" Target="https://www.coe.int/en/web/roma-and-travellers/dosta-in-gree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E:\roma\International%20Roma%20Day.mp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a:t>8 ΑΠΡΙΛΙΟΥ </a:t>
            </a:r>
            <a:br>
              <a:rPr lang="el-GR" dirty="0"/>
            </a:br>
            <a:r>
              <a:rPr lang="el-GR" dirty="0"/>
              <a:t>ΠΑΓΚΟΣΜΙΑ ΗΜΕΡΑ ΤΩΝ ΡΟΜΑ</a:t>
            </a:r>
          </a:p>
        </p:txBody>
      </p:sp>
      <p:pic>
        <p:nvPicPr>
          <p:cNvPr id="4098" name="Picture 2" descr="https://www.coe.int/documents/35932046/0/Dosta1.jpg/b774b799-d8ea-3f42-f648-5929c648b2d6?t=1544529215000"/>
          <p:cNvPicPr>
            <a:picLocks noChangeAspect="1" noChangeArrowheads="1"/>
          </p:cNvPicPr>
          <p:nvPr/>
        </p:nvPicPr>
        <p:blipFill>
          <a:blip r:embed="rId2" cstate="print"/>
          <a:srcRect/>
          <a:stretch>
            <a:fillRect/>
          </a:stretch>
        </p:blipFill>
        <p:spPr bwMode="auto">
          <a:xfrm>
            <a:off x="1785918" y="500042"/>
            <a:ext cx="5755368" cy="405764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ΘΡΗΣΚΕΙΑ</a:t>
            </a:r>
          </a:p>
        </p:txBody>
      </p:sp>
      <p:sp>
        <p:nvSpPr>
          <p:cNvPr id="6145" name="Rectangle 1"/>
          <p:cNvSpPr>
            <a:spLocks noChangeArrowheads="1"/>
          </p:cNvSpPr>
          <p:nvPr/>
        </p:nvSpPr>
        <p:spPr bwMode="auto">
          <a:xfrm>
            <a:off x="2000232" y="1142984"/>
            <a:ext cx="535781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Οι </a:t>
            </a:r>
            <a:r>
              <a:rPr kumimoji="0" lang="el-GR" sz="20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Ροµά</a:t>
            </a:r>
            <a:r>
              <a:rPr kumimoji="0" lang="el-GR"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δεν έχουν κάποια δική τους χαρακτηριστική θρησκεία, αλλά υιοθετούν τη θρησκεία κάθε περιοχής που ζούνε. </a:t>
            </a:r>
            <a:endParaRPr kumimoji="0" lang="el-GR" sz="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Σήµερα</a:t>
            </a:r>
            <a:r>
              <a:rPr kumimoji="0" lang="el-GR"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οι διάφορες φυλές είναι πιστές στο </a:t>
            </a:r>
            <a:r>
              <a:rPr kumimoji="0" lang="el-GR" sz="20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θρήσκευµα</a:t>
            </a:r>
            <a:r>
              <a:rPr kumimoji="0" lang="el-GR"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της χώρας που κατοικούν. </a:t>
            </a:r>
            <a:endParaRPr kumimoji="0" lang="el-GR" sz="600" b="0" i="0" u="none" strike="noStrike" cap="none" normalizeH="0" baseline="0" dirty="0">
              <a:ln>
                <a:noFill/>
              </a:ln>
              <a:solidFill>
                <a:schemeClr val="tx1"/>
              </a:solidFill>
              <a:effectLst/>
              <a:latin typeface="Arial" pitchFamily="34" charset="0"/>
              <a:cs typeface="Arial" pitchFamily="34" charset="0"/>
            </a:endParaRPr>
          </a:p>
        </p:txBody>
      </p:sp>
      <p:pic>
        <p:nvPicPr>
          <p:cNvPr id="5" name="4 - Εικόνα" descr="Thnos_-_panoramio.jpg"/>
          <p:cNvPicPr>
            <a:picLocks noChangeAspect="1"/>
          </p:cNvPicPr>
          <p:nvPr/>
        </p:nvPicPr>
        <p:blipFill>
          <a:blip r:embed="rId2" cstate="print"/>
          <a:stretch>
            <a:fillRect/>
          </a:stretch>
        </p:blipFill>
        <p:spPr>
          <a:xfrm>
            <a:off x="3071802" y="2857496"/>
            <a:ext cx="3286116" cy="2464587"/>
          </a:xfrm>
          <a:prstGeom prst="rect">
            <a:avLst/>
          </a:prstGeom>
        </p:spPr>
      </p:pic>
      <p:sp>
        <p:nvSpPr>
          <p:cNvPr id="6" name="5 - Ορθογώνιο"/>
          <p:cNvSpPr/>
          <p:nvPr/>
        </p:nvSpPr>
        <p:spPr>
          <a:xfrm>
            <a:off x="428596" y="5643578"/>
            <a:ext cx="8501122" cy="923330"/>
          </a:xfrm>
          <a:prstGeom prst="rect">
            <a:avLst/>
          </a:prstGeom>
        </p:spPr>
        <p:txBody>
          <a:bodyPr wrap="square">
            <a:spAutoFit/>
          </a:bodyPr>
          <a:lstStyle/>
          <a:p>
            <a:pPr algn="just"/>
            <a:r>
              <a:rPr lang="el-GR" dirty="0"/>
              <a:t>Η θρησκευτικότητα των </a:t>
            </a:r>
            <a:r>
              <a:rPr lang="el-GR" dirty="0" err="1"/>
              <a:t>Ρομά</a:t>
            </a:r>
            <a:r>
              <a:rPr lang="el-GR" dirty="0"/>
              <a:t> εκφράζεται με τα ομαδικά </a:t>
            </a:r>
            <a:r>
              <a:rPr lang="el-GR" dirty="0" err="1"/>
              <a:t>προσκυνηματικά</a:t>
            </a:r>
            <a:r>
              <a:rPr lang="el-GR" dirty="0"/>
              <a:t> ταξίδια που πραγματοποιούν κάθε χρόνο, όπως στην εορτή της Κοίμησης της Θεοτόκου με την προσέλευσή τους στην Παναγία της Τήνου.</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Η ΓΛΩΣΣΑ ΤΩΝ ΡΟΜΑ- Η ΡΟΜΑΝΕΣ</a:t>
            </a:r>
          </a:p>
        </p:txBody>
      </p:sp>
      <p:sp>
        <p:nvSpPr>
          <p:cNvPr id="5" name="4 - Θέση περιεχομένου"/>
          <p:cNvSpPr>
            <a:spLocks noGrp="1"/>
          </p:cNvSpPr>
          <p:nvPr>
            <p:ph idx="1"/>
          </p:nvPr>
        </p:nvSpPr>
        <p:spPr>
          <a:xfrm>
            <a:off x="3500430" y="1857364"/>
            <a:ext cx="5500726" cy="4071966"/>
          </a:xfrm>
        </p:spPr>
        <p:txBody>
          <a:bodyPr>
            <a:normAutofit fontScale="85000" lnSpcReduction="20000"/>
          </a:bodyPr>
          <a:lstStyle/>
          <a:p>
            <a:pPr algn="just"/>
            <a:r>
              <a:rPr lang="el-GR" dirty="0"/>
              <a:t>Η </a:t>
            </a:r>
            <a:r>
              <a:rPr lang="el-GR" b="1" i="1" dirty="0" err="1"/>
              <a:t>ροµανές</a:t>
            </a:r>
            <a:r>
              <a:rPr lang="el-GR" b="1" i="1" dirty="0"/>
              <a:t> </a:t>
            </a:r>
            <a:r>
              <a:rPr lang="el-GR" dirty="0"/>
              <a:t>των </a:t>
            </a:r>
            <a:r>
              <a:rPr lang="el-GR" dirty="0" err="1"/>
              <a:t>Ροµά</a:t>
            </a:r>
            <a:r>
              <a:rPr lang="el-GR" dirty="0"/>
              <a:t> της Ελλάδας είναι µια ινδοευρωπαϊκή γλώσσα και παρουσιάζει αρκετά κοινά στοιχεία µε τις άλλες ινδοευρωπαϊκές γλώσσες. </a:t>
            </a:r>
          </a:p>
          <a:p>
            <a:pPr algn="just"/>
            <a:r>
              <a:rPr lang="el-GR" dirty="0"/>
              <a:t>Περιέχει στοιχεία των αρχικών γλωσσών των Ροµ καθώς και πολλά στοιχεία από την περσική, την τουρκική, τη </a:t>
            </a:r>
            <a:r>
              <a:rPr lang="el-GR" dirty="0" err="1"/>
              <a:t>ρουµάνικη</a:t>
            </a:r>
            <a:r>
              <a:rPr lang="el-GR" dirty="0"/>
              <a:t>, τη </a:t>
            </a:r>
            <a:r>
              <a:rPr lang="el-GR" dirty="0" err="1"/>
              <a:t>αρµενική</a:t>
            </a:r>
            <a:r>
              <a:rPr lang="el-GR" dirty="0"/>
              <a:t>, τη βουλγαρική και φυσικά, την ελληνική.</a:t>
            </a:r>
          </a:p>
          <a:p>
            <a:pPr>
              <a:buNone/>
            </a:pPr>
            <a:endParaRPr lang="el-GR" dirty="0"/>
          </a:p>
        </p:txBody>
      </p:sp>
      <p:pic>
        <p:nvPicPr>
          <p:cNvPr id="6" name="5 - Εικόνα" descr="lexikotsiganiki.jpg"/>
          <p:cNvPicPr>
            <a:picLocks noChangeAspect="1"/>
          </p:cNvPicPr>
          <p:nvPr/>
        </p:nvPicPr>
        <p:blipFill>
          <a:blip r:embed="rId2"/>
          <a:stretch>
            <a:fillRect/>
          </a:stretch>
        </p:blipFill>
        <p:spPr>
          <a:xfrm>
            <a:off x="357158" y="1571612"/>
            <a:ext cx="3143272" cy="436139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a:t>Τα </a:t>
            </a:r>
            <a:r>
              <a:rPr lang="el-GR" dirty="0" err="1"/>
              <a:t>γραμματα</a:t>
            </a:r>
            <a:r>
              <a:rPr lang="el-GR" dirty="0"/>
              <a:t> και η </a:t>
            </a:r>
            <a:r>
              <a:rPr lang="el-GR" dirty="0" err="1"/>
              <a:t>σχολικη</a:t>
            </a:r>
            <a:r>
              <a:rPr lang="el-GR" dirty="0"/>
              <a:t> </a:t>
            </a:r>
            <a:r>
              <a:rPr lang="el-GR" dirty="0" err="1"/>
              <a:t>εκπαιδευση</a:t>
            </a:r>
            <a:endParaRPr lang="el-GR" dirty="0"/>
          </a:p>
        </p:txBody>
      </p:sp>
      <p:sp>
        <p:nvSpPr>
          <p:cNvPr id="3" name="2 - Ορθογώνιο"/>
          <p:cNvSpPr/>
          <p:nvPr/>
        </p:nvSpPr>
        <p:spPr>
          <a:xfrm>
            <a:off x="1115616" y="1628800"/>
            <a:ext cx="6840760" cy="4093428"/>
          </a:xfrm>
          <a:prstGeom prst="rect">
            <a:avLst/>
          </a:prstGeom>
        </p:spPr>
        <p:txBody>
          <a:bodyPr wrap="square">
            <a:spAutoFit/>
          </a:bodyPr>
          <a:lstStyle/>
          <a:p>
            <a:pPr algn="just"/>
            <a:r>
              <a:rPr lang="el-GR" sz="2000" dirty="0"/>
              <a:t>Πριν από πολλά χρόνια ζούσε ένας σοφός </a:t>
            </a:r>
            <a:r>
              <a:rPr lang="el-GR" sz="2000" dirty="0" err="1"/>
              <a:t>Tσιγγάνος</a:t>
            </a:r>
            <a:r>
              <a:rPr lang="el-GR" sz="2000" dirty="0"/>
              <a:t> βασιλιάς που είχε στην κατοχή του πολλά τσιγγάνικα βιβλία και ήθελε όλους τους υπηκόους του να είναι µ</a:t>
            </a:r>
            <a:r>
              <a:rPr lang="el-GR" sz="2000" dirty="0" err="1"/>
              <a:t>ορφωµένοι</a:t>
            </a:r>
            <a:r>
              <a:rPr lang="el-GR" sz="2000" dirty="0"/>
              <a:t>. </a:t>
            </a:r>
            <a:r>
              <a:rPr lang="el-GR" sz="2000" dirty="0" err="1"/>
              <a:t>Eίχε</a:t>
            </a:r>
            <a:r>
              <a:rPr lang="el-GR" sz="2000" dirty="0"/>
              <a:t> και ένα γάιδαρο που τον κρατούσε </a:t>
            </a:r>
            <a:r>
              <a:rPr lang="el-GR" sz="2000" dirty="0" err="1"/>
              <a:t>δεµένο</a:t>
            </a:r>
            <a:r>
              <a:rPr lang="el-GR" sz="2000" dirty="0"/>
              <a:t> κοντά στα βιβλία για να τον µ</a:t>
            </a:r>
            <a:r>
              <a:rPr lang="el-GR" sz="2000" dirty="0" err="1"/>
              <a:t>ορφώσει</a:t>
            </a:r>
            <a:r>
              <a:rPr lang="el-GR" sz="2000" dirty="0"/>
              <a:t> κι αυτόν. </a:t>
            </a:r>
            <a:r>
              <a:rPr lang="el-GR" sz="2000" dirty="0" err="1"/>
              <a:t>Όµως</a:t>
            </a:r>
            <a:r>
              <a:rPr lang="el-GR" sz="2000" dirty="0"/>
              <a:t> µια µ</a:t>
            </a:r>
            <a:r>
              <a:rPr lang="el-GR" sz="2000" dirty="0" err="1"/>
              <a:t>έρα</a:t>
            </a:r>
            <a:r>
              <a:rPr lang="el-GR" sz="2000" dirty="0"/>
              <a:t>, στην πιο µ</a:t>
            </a:r>
            <a:r>
              <a:rPr lang="el-GR" sz="2000" dirty="0" err="1"/>
              <a:t>εγάλη</a:t>
            </a:r>
            <a:r>
              <a:rPr lang="el-GR" sz="2000" dirty="0"/>
              <a:t> </a:t>
            </a:r>
            <a:r>
              <a:rPr lang="el-GR" sz="2000" dirty="0" err="1"/>
              <a:t>πληµµύρα</a:t>
            </a:r>
            <a:r>
              <a:rPr lang="el-GR" sz="2000" dirty="0"/>
              <a:t> που είδε ποτέ ο </a:t>
            </a:r>
            <a:r>
              <a:rPr lang="el-GR" sz="2000" dirty="0" err="1"/>
              <a:t>κόσµος</a:t>
            </a:r>
            <a:r>
              <a:rPr lang="el-GR" sz="2000" dirty="0"/>
              <a:t>, πνίγηκαν ο βασιλιάς και η βασίλισσά του. </a:t>
            </a:r>
            <a:r>
              <a:rPr lang="el-GR" sz="2000" dirty="0" err="1"/>
              <a:t>∆εµένος</a:t>
            </a:r>
            <a:r>
              <a:rPr lang="el-GR" sz="2000" dirty="0"/>
              <a:t> µ</a:t>
            </a:r>
            <a:r>
              <a:rPr lang="el-GR" sz="2000" dirty="0" err="1"/>
              <a:t>έσα</a:t>
            </a:r>
            <a:r>
              <a:rPr lang="el-GR" sz="2000" dirty="0"/>
              <a:t> στο σπίτι χωρίς τροφή ο γάιδαρος άρχισε να τρώει µ</a:t>
            </a:r>
            <a:r>
              <a:rPr lang="el-GR" sz="2000" dirty="0" err="1"/>
              <a:t>έρα</a:t>
            </a:r>
            <a:r>
              <a:rPr lang="el-GR" sz="2000" dirty="0"/>
              <a:t> µε τη µ</a:t>
            </a:r>
            <a:r>
              <a:rPr lang="el-GR" sz="2000" dirty="0" err="1"/>
              <a:t>έρα</a:t>
            </a:r>
            <a:r>
              <a:rPr lang="el-GR" sz="2000" dirty="0"/>
              <a:t> το ένα βιβλίο µ</a:t>
            </a:r>
            <a:r>
              <a:rPr lang="el-GR" sz="2000" dirty="0" err="1"/>
              <a:t>ετά</a:t>
            </a:r>
            <a:r>
              <a:rPr lang="el-GR" sz="2000" dirty="0"/>
              <a:t> το άλλο. Όταν τέλειωσαν όλα τα βιβλία, πέθανε και ο γάιδαρος από την πείνα. Έτσι, χάθηκε ο σοφός βασιλιάς και τα </a:t>
            </a:r>
            <a:r>
              <a:rPr lang="el-GR" sz="2000" dirty="0" err="1"/>
              <a:t>γράµµατα</a:t>
            </a:r>
            <a:r>
              <a:rPr lang="el-GR" sz="2000" dirty="0"/>
              <a:t> των </a:t>
            </a:r>
            <a:r>
              <a:rPr lang="el-GR" sz="2000" dirty="0" err="1"/>
              <a:t>Pο</a:t>
            </a:r>
            <a:r>
              <a:rPr lang="el-GR" sz="2000" dirty="0"/>
              <a:t>µ. </a:t>
            </a:r>
            <a:endParaRPr lang="en-US" sz="2000" dirty="0"/>
          </a:p>
          <a:p>
            <a:pPr algn="just"/>
            <a:r>
              <a:rPr lang="el-GR" sz="2000" dirty="0"/>
              <a:t>«Γι’ αυτό </a:t>
            </a:r>
            <a:r>
              <a:rPr lang="el-GR" sz="2000" dirty="0" err="1"/>
              <a:t>εµείς</a:t>
            </a:r>
            <a:r>
              <a:rPr lang="el-GR" sz="2000" dirty="0"/>
              <a:t> οι </a:t>
            </a:r>
            <a:r>
              <a:rPr lang="el-GR" sz="2000" dirty="0" err="1"/>
              <a:t>Pο</a:t>
            </a:r>
            <a:r>
              <a:rPr lang="el-GR" sz="2000" dirty="0"/>
              <a:t>µ», καταλήγει ο τσιγγάνικος µ</a:t>
            </a:r>
            <a:r>
              <a:rPr lang="el-GR" sz="2000" dirty="0" err="1"/>
              <a:t>ύθος</a:t>
            </a:r>
            <a:r>
              <a:rPr lang="el-GR" sz="2000" dirty="0"/>
              <a:t>, «δεν </a:t>
            </a:r>
            <a:r>
              <a:rPr lang="el-GR" sz="2000" dirty="0" err="1"/>
              <a:t>έχουµε</a:t>
            </a:r>
            <a:r>
              <a:rPr lang="el-GR" sz="2000" dirty="0"/>
              <a:t> πια κανένα από τα βιβλία µας, από τα οποία θα µ</a:t>
            </a:r>
            <a:r>
              <a:rPr lang="el-GR" sz="2000" dirty="0" err="1"/>
              <a:t>πορούσαµε</a:t>
            </a:r>
            <a:r>
              <a:rPr lang="el-GR" sz="2000" dirty="0"/>
              <a:t> να µ</a:t>
            </a:r>
            <a:r>
              <a:rPr lang="el-GR" sz="2000" dirty="0" err="1"/>
              <a:t>άθουµε</a:t>
            </a:r>
            <a:r>
              <a:rPr lang="el-GR" sz="2000" dirty="0"/>
              <a:t> τη γλώσσα και τις </a:t>
            </a:r>
            <a:r>
              <a:rPr lang="el-GR" sz="2000" dirty="0" err="1"/>
              <a:t>επιστήµες</a:t>
            </a:r>
            <a:r>
              <a:rPr lang="el-GR" sz="2000" dirty="0"/>
              <a:t> µας».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282" y="1785926"/>
            <a:ext cx="8686800" cy="4883373"/>
          </a:xfrm>
        </p:spPr>
        <p:txBody>
          <a:bodyPr>
            <a:normAutofit fontScale="70000" lnSpcReduction="20000"/>
          </a:bodyPr>
          <a:lstStyle/>
          <a:p>
            <a:pPr algn="just"/>
            <a:endParaRPr lang="el-GR" dirty="0"/>
          </a:p>
          <a:p>
            <a:pPr algn="just"/>
            <a:r>
              <a:rPr lang="el-GR" dirty="0"/>
              <a:t>Ο µ</a:t>
            </a:r>
            <a:r>
              <a:rPr lang="el-GR" dirty="0" err="1"/>
              <a:t>ύθος</a:t>
            </a:r>
            <a:r>
              <a:rPr lang="el-GR" dirty="0"/>
              <a:t> δύσκολα κρύβει το </a:t>
            </a:r>
            <a:r>
              <a:rPr lang="el-GR" dirty="0" err="1"/>
              <a:t>νόηµά</a:t>
            </a:r>
            <a:r>
              <a:rPr lang="el-GR" dirty="0"/>
              <a:t> του: είναι οι κακουχίες και η πείνα που εξοντώνουν τη µ</a:t>
            </a:r>
            <a:r>
              <a:rPr lang="el-GR" dirty="0" err="1"/>
              <a:t>όρφωση</a:t>
            </a:r>
            <a:r>
              <a:rPr lang="el-GR" dirty="0"/>
              <a:t>. </a:t>
            </a:r>
            <a:r>
              <a:rPr lang="el-GR" dirty="0" err="1"/>
              <a:t>Kακουχίες</a:t>
            </a:r>
            <a:r>
              <a:rPr lang="el-GR" dirty="0"/>
              <a:t> και πείνα, φτώχεια και κοινωνικός </a:t>
            </a:r>
            <a:r>
              <a:rPr lang="el-GR" dirty="0" err="1"/>
              <a:t>αποκλεισµός</a:t>
            </a:r>
            <a:r>
              <a:rPr lang="el-GR" dirty="0"/>
              <a:t> χαρακτηρίζουν τη ζωή των </a:t>
            </a:r>
            <a:r>
              <a:rPr lang="el-GR" dirty="0" err="1"/>
              <a:t>Tσιγγάνων</a:t>
            </a:r>
            <a:r>
              <a:rPr lang="el-GR" dirty="0"/>
              <a:t> σε όλη την </a:t>
            </a:r>
            <a:r>
              <a:rPr lang="el-GR" dirty="0" err="1"/>
              <a:t>Eυρώπη</a:t>
            </a:r>
            <a:r>
              <a:rPr lang="el-GR" dirty="0"/>
              <a:t>. </a:t>
            </a:r>
          </a:p>
          <a:p>
            <a:pPr algn="just"/>
            <a:r>
              <a:rPr lang="el-GR" dirty="0"/>
              <a:t>80% των ενηλίκων </a:t>
            </a:r>
            <a:r>
              <a:rPr lang="el-GR" dirty="0" err="1"/>
              <a:t>Tσιγγάνων</a:t>
            </a:r>
            <a:r>
              <a:rPr lang="el-GR" dirty="0"/>
              <a:t> είναι αναλφάβητοι </a:t>
            </a:r>
          </a:p>
          <a:p>
            <a:pPr algn="just"/>
            <a:r>
              <a:rPr lang="el-GR" dirty="0"/>
              <a:t>Πάνω από 50% των παιδιών δεν περνούν ούτε µία φορά στη ζωή τους το κατώφλι ενός σχολείου. </a:t>
            </a:r>
          </a:p>
          <a:p>
            <a:pPr algn="just"/>
            <a:r>
              <a:rPr lang="el-GR" dirty="0"/>
              <a:t>Όσον αφορά τη σχολική τους εκπαίδευση, υφίσταται ένας µ</a:t>
            </a:r>
            <a:r>
              <a:rPr lang="el-GR" dirty="0" err="1"/>
              <a:t>ύθος</a:t>
            </a:r>
            <a:r>
              <a:rPr lang="el-GR" dirty="0"/>
              <a:t> ότι δηλαδή η σχολική µ</a:t>
            </a:r>
            <a:r>
              <a:rPr lang="el-GR" dirty="0" err="1"/>
              <a:t>όρφωση</a:t>
            </a:r>
            <a:r>
              <a:rPr lang="el-GR" dirty="0"/>
              <a:t> και οι σπουδές δεν αποτελούν στοιχείο απαραίτητο για τη ζωή τους και την κοινωνία τους. </a:t>
            </a:r>
          </a:p>
          <a:p>
            <a:pPr algn="just"/>
            <a:r>
              <a:rPr lang="el-GR" dirty="0"/>
              <a:t>Η αλήθεια </a:t>
            </a:r>
            <a:r>
              <a:rPr lang="el-GR" dirty="0" err="1"/>
              <a:t>όµως</a:t>
            </a:r>
            <a:r>
              <a:rPr lang="el-GR" dirty="0"/>
              <a:t> είναι εντελώς διαφορετική· οι </a:t>
            </a:r>
            <a:r>
              <a:rPr lang="el-GR" dirty="0" err="1"/>
              <a:t>Ροµά</a:t>
            </a:r>
            <a:r>
              <a:rPr lang="el-GR" dirty="0"/>
              <a:t> (Τσιγγάνοι) θέλουν την εκπαίδευση, αλλά µία εκπαίδευση </a:t>
            </a:r>
            <a:r>
              <a:rPr lang="el-GR" dirty="0" err="1"/>
              <a:t>προσαρµοσµένη</a:t>
            </a:r>
            <a:r>
              <a:rPr lang="el-GR" dirty="0"/>
              <a:t> στις ανάγκες, τις αξίες και τις συνήθειες της δικής τους κοινωνίας. </a:t>
            </a:r>
          </a:p>
        </p:txBody>
      </p:sp>
      <p:pic>
        <p:nvPicPr>
          <p:cNvPr id="4098" name="Picture 2" descr="Έλληνες Ρομά: Η γλώσσα και η εκπαίδευσή τους"/>
          <p:cNvPicPr>
            <a:picLocks noChangeAspect="1" noChangeArrowheads="1"/>
          </p:cNvPicPr>
          <p:nvPr/>
        </p:nvPicPr>
        <p:blipFill>
          <a:blip r:embed="rId2" cstate="print"/>
          <a:srcRect/>
          <a:stretch>
            <a:fillRect/>
          </a:stretch>
        </p:blipFill>
        <p:spPr bwMode="auto">
          <a:xfrm>
            <a:off x="3357554" y="142852"/>
            <a:ext cx="2791591" cy="156788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err="1"/>
              <a:t>Τσιγγανικα</a:t>
            </a:r>
            <a:r>
              <a:rPr lang="el-GR" dirty="0"/>
              <a:t> </a:t>
            </a:r>
            <a:r>
              <a:rPr lang="el-GR" dirty="0" err="1"/>
              <a:t>τραγουδια</a:t>
            </a:r>
            <a:endParaRPr lang="el-GR" dirty="0"/>
          </a:p>
        </p:txBody>
      </p:sp>
      <p:sp>
        <p:nvSpPr>
          <p:cNvPr id="3" name="2 - Ορθογώνιο"/>
          <p:cNvSpPr/>
          <p:nvPr/>
        </p:nvSpPr>
        <p:spPr>
          <a:xfrm>
            <a:off x="899592" y="1556792"/>
            <a:ext cx="7704856" cy="1477328"/>
          </a:xfrm>
          <a:prstGeom prst="rect">
            <a:avLst/>
          </a:prstGeom>
        </p:spPr>
        <p:txBody>
          <a:bodyPr wrap="square">
            <a:spAutoFit/>
          </a:bodyPr>
          <a:lstStyle/>
          <a:p>
            <a:pPr algn="just"/>
            <a:r>
              <a:rPr lang="el-GR" dirty="0"/>
              <a:t>Έχεις προσέξει ότι τα τσιγγάνικα τραγούδια έχουν τον </a:t>
            </a:r>
            <a:r>
              <a:rPr lang="el-GR" dirty="0" err="1"/>
              <a:t>ρυθµό</a:t>
            </a:r>
            <a:r>
              <a:rPr lang="el-GR" dirty="0"/>
              <a:t> στον οποίο κλαίει ένα παιδί; Ίσως γιατί έτσι ξεκινάνε όλα τα τραγούδια των τσιγγάνων, από ένα </a:t>
            </a:r>
            <a:r>
              <a:rPr lang="el-GR" dirty="0" err="1"/>
              <a:t>κλάµα</a:t>
            </a:r>
            <a:r>
              <a:rPr lang="el-GR" dirty="0"/>
              <a:t> και ίσως γιατί το </a:t>
            </a:r>
            <a:r>
              <a:rPr lang="el-GR" dirty="0" err="1"/>
              <a:t>κλάµα</a:t>
            </a:r>
            <a:r>
              <a:rPr lang="el-GR" dirty="0"/>
              <a:t> του τσιγγάνου δεν µ</a:t>
            </a:r>
            <a:r>
              <a:rPr lang="el-GR" dirty="0" err="1"/>
              <a:t>πορεί</a:t>
            </a:r>
            <a:r>
              <a:rPr lang="el-GR" dirty="0"/>
              <a:t> να εξελιχθεί σε τίποτα άλλο παρά σε τραγούδι· κι ο τσιγγάνος που τραγουδάει είναι ένα παιδί που κλαίει για ώρα. </a:t>
            </a:r>
          </a:p>
        </p:txBody>
      </p:sp>
      <p:sp>
        <p:nvSpPr>
          <p:cNvPr id="3074" name="AutoShape 2" descr="Οι Ρομά κι ένα Τραγούδι-Ποίημα για τη Γλώσσα | Μεταρρύθμισ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76" name="AutoShape 4" descr="Οι Ρομά κι ένα Τραγούδι-Ποίημα για τη Γλώσσα | Μεταρρύθμισ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 name="5 - Εικόνα" descr="guphtoi-main-textpage.jpg"/>
          <p:cNvPicPr>
            <a:picLocks noChangeAspect="1"/>
          </p:cNvPicPr>
          <p:nvPr/>
        </p:nvPicPr>
        <p:blipFill>
          <a:blip r:embed="rId2" cstate="print"/>
          <a:stretch>
            <a:fillRect/>
          </a:stretch>
        </p:blipFill>
        <p:spPr>
          <a:xfrm>
            <a:off x="2699792" y="3212976"/>
            <a:ext cx="4054400" cy="297717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04800" y="1142984"/>
            <a:ext cx="8686800" cy="4937141"/>
          </a:xfrm>
        </p:spPr>
        <p:txBody>
          <a:bodyPr>
            <a:normAutofit fontScale="85000" lnSpcReduction="10000"/>
          </a:bodyPr>
          <a:lstStyle/>
          <a:p>
            <a:pPr algn="just"/>
            <a:r>
              <a:rPr lang="el-GR" dirty="0"/>
              <a:t>Στις </a:t>
            </a:r>
            <a:r>
              <a:rPr lang="el-GR" b="1" dirty="0"/>
              <a:t>8 Απριλίου</a:t>
            </a:r>
            <a:r>
              <a:rPr lang="el-GR" dirty="0"/>
              <a:t> συμπληρώθηκαν </a:t>
            </a:r>
            <a:r>
              <a:rPr lang="el-GR" b="1" dirty="0"/>
              <a:t>53 χρόνια από το Πρώτο Παγκόσμιο Συνέδριο των </a:t>
            </a:r>
            <a:r>
              <a:rPr lang="el-GR" b="1" dirty="0" err="1"/>
              <a:t>Ρομά</a:t>
            </a:r>
            <a:r>
              <a:rPr lang="el-GR" b="1" dirty="0"/>
              <a:t> στο Λονδίνο το 1971</a:t>
            </a:r>
            <a:r>
              <a:rPr lang="el-GR" dirty="0"/>
              <a:t>, όπου και τέθηκαν οι βάσεις για τη διεκδίκηση των δικαιωμάτων τους σε διεθνές επίπεδο. </a:t>
            </a:r>
          </a:p>
          <a:p>
            <a:pPr algn="just"/>
            <a:r>
              <a:rPr lang="el-GR" dirty="0"/>
              <a:t>Το </a:t>
            </a:r>
            <a:r>
              <a:rPr lang="el-GR" b="1" dirty="0"/>
              <a:t>1990 στο 4ο Παγκόσμιο Συνέδριο </a:t>
            </a:r>
            <a:r>
              <a:rPr lang="el-GR" b="1" dirty="0" err="1"/>
              <a:t>Ρομά</a:t>
            </a:r>
            <a:r>
              <a:rPr lang="el-GR" dirty="0"/>
              <a:t>, που έλαβε χώρα στην Πολωνία, αποφασίστηκε να καθιερωθεί η </a:t>
            </a:r>
            <a:r>
              <a:rPr lang="el-GR" b="1" dirty="0"/>
              <a:t>8η Απριλίου ως Παγκόσμια Ημέρα των </a:t>
            </a:r>
            <a:r>
              <a:rPr lang="el-GR" b="1" dirty="0" err="1"/>
              <a:t>Ρομά</a:t>
            </a:r>
            <a:r>
              <a:rPr lang="el-GR" dirty="0"/>
              <a:t>. </a:t>
            </a:r>
          </a:p>
          <a:p>
            <a:pPr algn="just"/>
            <a:r>
              <a:rPr lang="el-GR" dirty="0"/>
              <a:t>Οι </a:t>
            </a:r>
            <a:r>
              <a:rPr lang="el-GR" dirty="0" err="1"/>
              <a:t>Ρομά</a:t>
            </a:r>
            <a:r>
              <a:rPr lang="el-GR" dirty="0"/>
              <a:t> αποτελούν τη μεγαλύτερη μειονοτική κοινότητα της Ευρώπης με πληθυσμό που ξεπερνάει τα 10 εκατομμύρια σε χώρες μέλη της Ε.Ε. και ειδικά στην ευρύτερη περιοχή των Βαλκανίων. </a:t>
            </a:r>
          </a:p>
        </p:txBody>
      </p:sp>
      <p:pic>
        <p:nvPicPr>
          <p:cNvPr id="6" name="ytmp3free.cc_official-video-clip-youtubemp3free.org.mp3">
            <a:hlinkClick r:id="" action="ppaction://media"/>
          </p:cNvPr>
          <p:cNvPicPr>
            <a:picLocks noRot="1" noChangeAspect="1"/>
          </p:cNvPicPr>
          <p:nvPr>
            <a:audioFile r:link="rId1"/>
          </p:nvPr>
        </p:nvPicPr>
        <p:blipFill>
          <a:blip r:embed="rId3"/>
          <a:stretch>
            <a:fillRect/>
          </a:stretch>
        </p:blipFill>
        <p:spPr>
          <a:xfrm>
            <a:off x="7000892" y="557214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5">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algn="just"/>
            <a:r>
              <a:rPr lang="el-GR" dirty="0"/>
              <a:t>Η </a:t>
            </a:r>
            <a:r>
              <a:rPr lang="el-GR" b="1" dirty="0"/>
              <a:t>Παγκόσμια Ημέρα των </a:t>
            </a:r>
            <a:r>
              <a:rPr lang="el-GR" b="1" dirty="0" err="1"/>
              <a:t>Ρομά</a:t>
            </a:r>
            <a:r>
              <a:rPr lang="el-GR" dirty="0"/>
              <a:t> έχει στόχο την ενημέρωση και την ευαισθητοποίηση των πολιτών σχετικά με τα προβλήματα ένταξης των </a:t>
            </a:r>
            <a:r>
              <a:rPr lang="el-GR" dirty="0" err="1"/>
              <a:t>Ρομά</a:t>
            </a:r>
            <a:r>
              <a:rPr lang="el-GR" dirty="0"/>
              <a:t> και την φροντίδα των δικαιωμάτων τους για εκπαίδευση, εργασία, αξιοπρεπή στέγαση και τις βασικές υπηρεσίες υγείας.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20" y="142852"/>
            <a:ext cx="8686800" cy="4525963"/>
          </a:xfrm>
        </p:spPr>
        <p:txBody>
          <a:bodyPr>
            <a:normAutofit fontScale="77500" lnSpcReduction="20000"/>
          </a:bodyPr>
          <a:lstStyle/>
          <a:p>
            <a:r>
              <a:rPr lang="el-GR" dirty="0"/>
              <a:t>Είναι γεγονός ότι </a:t>
            </a:r>
            <a:r>
              <a:rPr lang="el-GR" dirty="0" err="1"/>
              <a:t>ακόµη</a:t>
            </a:r>
            <a:r>
              <a:rPr lang="el-GR" dirty="0"/>
              <a:t> και </a:t>
            </a:r>
            <a:r>
              <a:rPr lang="el-GR" dirty="0" err="1"/>
              <a:t>σήµερα</a:t>
            </a:r>
            <a:r>
              <a:rPr lang="el-GR" dirty="0"/>
              <a:t> </a:t>
            </a:r>
            <a:r>
              <a:rPr lang="el-GR" dirty="0" err="1"/>
              <a:t>εκατοµµύρια</a:t>
            </a:r>
            <a:r>
              <a:rPr lang="el-GR" dirty="0"/>
              <a:t> </a:t>
            </a:r>
            <a:r>
              <a:rPr lang="el-GR" dirty="0" err="1"/>
              <a:t>Ροµά</a:t>
            </a:r>
            <a:r>
              <a:rPr lang="el-GR" dirty="0"/>
              <a:t> σε όλο τον </a:t>
            </a:r>
            <a:r>
              <a:rPr lang="el-GR" dirty="0" err="1"/>
              <a:t>κόσµο</a:t>
            </a:r>
            <a:r>
              <a:rPr lang="el-GR" dirty="0"/>
              <a:t> συνεχίζουν να </a:t>
            </a:r>
            <a:r>
              <a:rPr lang="el-GR" dirty="0" err="1"/>
              <a:t>αντιµετωπίζουν</a:t>
            </a:r>
            <a:r>
              <a:rPr lang="el-GR" dirty="0"/>
              <a:t> στην </a:t>
            </a:r>
            <a:r>
              <a:rPr lang="el-GR" dirty="0" err="1"/>
              <a:t>καθηµερινή</a:t>
            </a:r>
            <a:r>
              <a:rPr lang="el-GR" dirty="0"/>
              <a:t> τους ζωή διακρίσεις, απόρριψη, </a:t>
            </a:r>
            <a:r>
              <a:rPr lang="el-GR" dirty="0" err="1"/>
              <a:t>αποκλεισµό</a:t>
            </a:r>
            <a:r>
              <a:rPr lang="en-US" dirty="0"/>
              <a:t>.</a:t>
            </a:r>
            <a:r>
              <a:rPr lang="el-GR" dirty="0"/>
              <a:t>. </a:t>
            </a:r>
            <a:endParaRPr lang="en-US" dirty="0"/>
          </a:p>
          <a:p>
            <a:pPr>
              <a:buNone/>
            </a:pPr>
            <a:endParaRPr lang="en-US" dirty="0"/>
          </a:p>
          <a:p>
            <a:pPr algn="just"/>
            <a:r>
              <a:rPr lang="el-GR" dirty="0"/>
              <a:t>Για να αλλάξει η κατάσταση είναι </a:t>
            </a:r>
            <a:r>
              <a:rPr lang="el-GR" dirty="0" err="1"/>
              <a:t>σηµαντικό</a:t>
            </a:r>
            <a:r>
              <a:rPr lang="el-GR" dirty="0"/>
              <a:t> να </a:t>
            </a:r>
            <a:r>
              <a:rPr lang="el-GR" dirty="0" err="1"/>
              <a:t>καταλάβουµε</a:t>
            </a:r>
            <a:r>
              <a:rPr lang="el-GR" dirty="0"/>
              <a:t>, ότι όλοι οι άνθρωποι δεν </a:t>
            </a:r>
            <a:r>
              <a:rPr lang="el-GR" dirty="0" err="1"/>
              <a:t>είµαστε</a:t>
            </a:r>
            <a:r>
              <a:rPr lang="el-GR" dirty="0"/>
              <a:t> ίδιοι µ</a:t>
            </a:r>
            <a:r>
              <a:rPr lang="el-GR" dirty="0" err="1"/>
              <a:t>εταξύ</a:t>
            </a:r>
            <a:r>
              <a:rPr lang="el-GR" dirty="0"/>
              <a:t> µας. </a:t>
            </a:r>
            <a:r>
              <a:rPr lang="el-GR" dirty="0" err="1"/>
              <a:t>Ακόµη</a:t>
            </a:r>
            <a:r>
              <a:rPr lang="el-GR" dirty="0"/>
              <a:t> και άνθρωποι που µας φαίνονται ίδιοι µε µας πολύ συχνά έχουν διαφορετικές συνήθειες και παραδόσεις από τις δικές µας. </a:t>
            </a:r>
            <a:endParaRPr lang="en-US" dirty="0"/>
          </a:p>
          <a:p>
            <a:pPr algn="just"/>
            <a:endParaRPr lang="en-US" dirty="0"/>
          </a:p>
          <a:p>
            <a:pPr algn="just"/>
            <a:r>
              <a:rPr lang="el-GR" b="1" dirty="0"/>
              <a:t>Αν </a:t>
            </a:r>
            <a:r>
              <a:rPr lang="el-GR" b="1" dirty="0" err="1"/>
              <a:t>όµως</a:t>
            </a:r>
            <a:r>
              <a:rPr lang="el-GR" b="1" dirty="0"/>
              <a:t> </a:t>
            </a:r>
            <a:r>
              <a:rPr lang="el-GR" b="1" dirty="0" err="1"/>
              <a:t>αποφασίσουµε</a:t>
            </a:r>
            <a:r>
              <a:rPr lang="el-GR" b="1" dirty="0"/>
              <a:t> να </a:t>
            </a:r>
            <a:r>
              <a:rPr lang="el-GR" b="1" dirty="0" err="1"/>
              <a:t>γνωρίσουµε</a:t>
            </a:r>
            <a:r>
              <a:rPr lang="el-GR" b="1" dirty="0"/>
              <a:t> ο ένας τον άλλο καλύτερα, τότε θα µ</a:t>
            </a:r>
            <a:r>
              <a:rPr lang="el-GR" b="1" dirty="0" err="1"/>
              <a:t>πορέσουµε</a:t>
            </a:r>
            <a:r>
              <a:rPr lang="el-GR" b="1" dirty="0"/>
              <a:t> να </a:t>
            </a:r>
            <a:r>
              <a:rPr lang="el-GR" b="1" dirty="0" err="1"/>
              <a:t>ζήσουµε</a:t>
            </a:r>
            <a:r>
              <a:rPr lang="el-GR" b="1" dirty="0"/>
              <a:t> ειρηνικά και </a:t>
            </a:r>
            <a:r>
              <a:rPr lang="el-GR" b="1" dirty="0" err="1"/>
              <a:t>αρµονικά</a:t>
            </a:r>
            <a:r>
              <a:rPr lang="el-GR" b="1" dirty="0"/>
              <a:t> µ</a:t>
            </a:r>
            <a:r>
              <a:rPr lang="el-GR" b="1" dirty="0" err="1"/>
              <a:t>αζί</a:t>
            </a:r>
            <a:r>
              <a:rPr lang="el-GR" b="1" dirty="0"/>
              <a:t>. </a:t>
            </a:r>
          </a:p>
        </p:txBody>
      </p:sp>
      <p:pic>
        <p:nvPicPr>
          <p:cNvPr id="1026" name="Picture 2" descr="“Όταν μία μαθήτριά σου καίγεται ζωντανή στην παράγκα, λυγίζεις”. Οι ..."/>
          <p:cNvPicPr>
            <a:picLocks noChangeAspect="1" noChangeArrowheads="1"/>
          </p:cNvPicPr>
          <p:nvPr/>
        </p:nvPicPr>
        <p:blipFill>
          <a:blip r:embed="rId2"/>
          <a:srcRect/>
          <a:stretch>
            <a:fillRect/>
          </a:stretch>
        </p:blipFill>
        <p:spPr bwMode="auto">
          <a:xfrm>
            <a:off x="2786050" y="4286256"/>
            <a:ext cx="3870322" cy="220798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Υπότιτλος"/>
          <p:cNvSpPr>
            <a:spLocks noGrp="1"/>
          </p:cNvSpPr>
          <p:nvPr>
            <p:ph type="subTitle" idx="1"/>
          </p:nvPr>
        </p:nvSpPr>
        <p:spPr>
          <a:xfrm>
            <a:off x="381000" y="3429000"/>
            <a:ext cx="8458200" cy="2786082"/>
          </a:xfrm>
        </p:spPr>
        <p:txBody>
          <a:bodyPr>
            <a:normAutofit fontScale="55000" lnSpcReduction="20000"/>
          </a:bodyPr>
          <a:lstStyle/>
          <a:p>
            <a:r>
              <a:rPr lang="el-GR" i="1" u="sng" dirty="0"/>
              <a:t>Πηγές</a:t>
            </a:r>
            <a:endParaRPr lang="en-US" i="1" u="sng" dirty="0"/>
          </a:p>
          <a:p>
            <a:endParaRPr lang="en-US" i="1" u="sng" dirty="0"/>
          </a:p>
          <a:p>
            <a:endParaRPr lang="el-GR" i="1" u="sng" dirty="0"/>
          </a:p>
          <a:p>
            <a:pPr>
              <a:buFont typeface="Arial" pitchFamily="34" charset="0"/>
              <a:buChar char="•"/>
            </a:pPr>
            <a:r>
              <a:rPr lang="el-GR" dirty="0"/>
              <a:t> </a:t>
            </a:r>
            <a:r>
              <a:rPr lang="el-GR" dirty="0" err="1">
                <a:hlinkClick r:id="rId2"/>
              </a:rPr>
              <a:t>Ρομά</a:t>
            </a:r>
            <a:r>
              <a:rPr lang="el-GR" dirty="0">
                <a:hlinkClick r:id="rId2"/>
              </a:rPr>
              <a:t> - </a:t>
            </a:r>
            <a:r>
              <a:rPr lang="el-GR" dirty="0" err="1">
                <a:hlinkClick r:id="rId2"/>
              </a:rPr>
              <a:t>Βικιπαίδεια</a:t>
            </a:r>
            <a:r>
              <a:rPr lang="el-GR" dirty="0">
                <a:hlinkClick r:id="rId2"/>
              </a:rPr>
              <a:t> (</a:t>
            </a:r>
            <a:r>
              <a:rPr lang="en-US" dirty="0">
                <a:hlinkClick r:id="rId2"/>
              </a:rPr>
              <a:t>wikipedia.org)</a:t>
            </a:r>
            <a:endParaRPr lang="en-US" dirty="0"/>
          </a:p>
          <a:p>
            <a:pPr>
              <a:buFont typeface="Arial" pitchFamily="34" charset="0"/>
              <a:buChar char="•"/>
            </a:pPr>
            <a:endParaRPr lang="en-US" dirty="0"/>
          </a:p>
          <a:p>
            <a:pPr>
              <a:buFont typeface="Arial" pitchFamily="34" charset="0"/>
              <a:buChar char="•"/>
            </a:pPr>
            <a:r>
              <a:rPr lang="el-GR" dirty="0">
                <a:hlinkClick r:id="rId3"/>
              </a:rPr>
              <a:t>Οι </a:t>
            </a:r>
            <a:r>
              <a:rPr lang="el-GR" dirty="0" err="1">
                <a:hlinkClick r:id="rId3"/>
              </a:rPr>
              <a:t>Ρομά</a:t>
            </a:r>
            <a:r>
              <a:rPr lang="el-GR" dirty="0">
                <a:hlinkClick r:id="rId3"/>
              </a:rPr>
              <a:t> στην Ευρώπη: 11 πράγματα που πάντα θέλατε να μάθετε | Διεθνής Αμνηστία - Ελληνικό Τμήμα (</a:t>
            </a:r>
            <a:r>
              <a:rPr lang="el-GR" dirty="0" err="1">
                <a:hlinkClick r:id="rId3"/>
              </a:rPr>
              <a:t>amnesty.gr</a:t>
            </a:r>
            <a:r>
              <a:rPr lang="el-GR" dirty="0">
                <a:hlinkClick r:id="rId3"/>
              </a:rPr>
              <a:t>)</a:t>
            </a:r>
            <a:endParaRPr lang="en-US" dirty="0"/>
          </a:p>
          <a:p>
            <a:pPr>
              <a:buFont typeface="Arial" pitchFamily="34" charset="0"/>
              <a:buChar char="•"/>
            </a:pPr>
            <a:endParaRPr lang="en-US" dirty="0"/>
          </a:p>
          <a:p>
            <a:pPr>
              <a:buFont typeface="Arial" pitchFamily="34" charset="0"/>
              <a:buChar char="•"/>
            </a:pPr>
            <a:r>
              <a:rPr lang="el-GR" i="1" dirty="0" err="1"/>
              <a:t>Αφιέρωµα</a:t>
            </a:r>
            <a:r>
              <a:rPr lang="el-GR" i="1" dirty="0"/>
              <a:t> στους </a:t>
            </a:r>
            <a:r>
              <a:rPr lang="el-GR" i="1" dirty="0" err="1"/>
              <a:t>Ροµά</a:t>
            </a:r>
            <a:r>
              <a:rPr lang="el-GR" i="1" dirty="0"/>
              <a:t>– </a:t>
            </a:r>
            <a:r>
              <a:rPr lang="el-GR" i="1" dirty="0" err="1"/>
              <a:t>Παγκόσµια</a:t>
            </a:r>
            <a:r>
              <a:rPr lang="el-GR" i="1" dirty="0"/>
              <a:t> </a:t>
            </a:r>
            <a:r>
              <a:rPr lang="el-GR" i="1" dirty="0" err="1"/>
              <a:t>Ηµέρα</a:t>
            </a:r>
            <a:r>
              <a:rPr lang="el-GR" i="1" dirty="0"/>
              <a:t> των </a:t>
            </a:r>
            <a:r>
              <a:rPr lang="el-GR" i="1" dirty="0" err="1"/>
              <a:t>Ροµά</a:t>
            </a:r>
            <a:r>
              <a:rPr lang="el-GR" i="1" dirty="0"/>
              <a:t> </a:t>
            </a:r>
            <a:r>
              <a:rPr lang="el-GR" dirty="0"/>
              <a:t>του Παπαδόπουλου Στέργιου</a:t>
            </a:r>
            <a:endParaRPr lang="en-US" dirty="0"/>
          </a:p>
          <a:p>
            <a:pPr>
              <a:buFont typeface="Arial" pitchFamily="34" charset="0"/>
              <a:buChar char="•"/>
            </a:pPr>
            <a:endParaRPr lang="en-US" dirty="0"/>
          </a:p>
          <a:p>
            <a:pPr>
              <a:buFont typeface="Arial" pitchFamily="34" charset="0"/>
              <a:buChar char="•"/>
            </a:pPr>
            <a:r>
              <a:rPr lang="en-US" dirty="0" err="1">
                <a:hlinkClick r:id="rId4"/>
              </a:rPr>
              <a:t>Dosta</a:t>
            </a:r>
            <a:r>
              <a:rPr lang="en-US" dirty="0">
                <a:hlinkClick r:id="rId4"/>
              </a:rPr>
              <a:t>! </a:t>
            </a:r>
            <a:r>
              <a:rPr lang="el-GR" dirty="0">
                <a:hlinkClick r:id="rId4"/>
              </a:rPr>
              <a:t>Ελλάδα - </a:t>
            </a:r>
            <a:r>
              <a:rPr lang="en-US" dirty="0">
                <a:hlinkClick r:id="rId4"/>
              </a:rPr>
              <a:t>Roma and </a:t>
            </a:r>
            <a:r>
              <a:rPr lang="en-US" dirty="0" err="1">
                <a:hlinkClick r:id="rId4"/>
              </a:rPr>
              <a:t>Travellers</a:t>
            </a:r>
            <a:r>
              <a:rPr lang="en-US" dirty="0">
                <a:hlinkClick r:id="rId4"/>
              </a:rPr>
              <a:t> (coe.int)</a:t>
            </a:r>
            <a:endParaRPr lang="en-US" dirty="0"/>
          </a:p>
          <a:p>
            <a:pPr>
              <a:buFont typeface="Arial" pitchFamily="34" charset="0"/>
              <a:buChar char="•"/>
            </a:pPr>
            <a:endParaRPr lang="en-US" dirty="0"/>
          </a:p>
          <a:p>
            <a:pPr>
              <a:buFont typeface="Arial" pitchFamily="34" charset="0"/>
              <a:buChar char="•"/>
            </a:pPr>
            <a:r>
              <a:rPr lang="el-GR" dirty="0"/>
              <a:t>Γιώργος </a:t>
            </a:r>
            <a:r>
              <a:rPr lang="el-GR" dirty="0" err="1"/>
              <a:t>Κάτσαρης</a:t>
            </a:r>
            <a:r>
              <a:rPr lang="el-GR" dirty="0"/>
              <a:t> - </a:t>
            </a:r>
            <a:r>
              <a:rPr lang="el-GR" i="1" dirty="0"/>
              <a:t>Το τραγούδι των </a:t>
            </a:r>
            <a:r>
              <a:rPr lang="el-GR" i="1" dirty="0" err="1"/>
              <a:t>γύφτων</a:t>
            </a:r>
            <a:r>
              <a:rPr lang="el-GR" i="1" dirty="0"/>
              <a:t> (Ο </a:t>
            </a:r>
            <a:r>
              <a:rPr lang="el-GR" i="1" dirty="0" err="1"/>
              <a:t>μπαλαμός</a:t>
            </a:r>
            <a:r>
              <a:rPr lang="el-GR" i="1" dirty="0"/>
              <a:t>)</a:t>
            </a:r>
          </a:p>
          <a:p>
            <a:pPr>
              <a:buFont typeface="Arial" pitchFamily="34" charset="0"/>
              <a:buChar char="•"/>
            </a:pPr>
            <a:endParaRPr lang="en-US" dirty="0"/>
          </a:p>
          <a:p>
            <a:pPr>
              <a:buFont typeface="Arial" pitchFamily="34" charset="0"/>
              <a:buChar char="•"/>
            </a:pPr>
            <a:endParaRPr lang="el-GR" dirty="0"/>
          </a:p>
          <a:p>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ternational Roma Day.mp4">
            <a:hlinkClick r:id="" action="ppaction://media"/>
          </p:cNvPr>
          <p:cNvPicPr>
            <a:picLocks noGrp="1" noRot="1" noChangeAspect="1"/>
          </p:cNvPicPr>
          <p:nvPr>
            <p:ph idx="1"/>
            <a:videoFile r:link="rId1"/>
          </p:nvPr>
        </p:nvPicPr>
        <p:blipFill>
          <a:blip r:embed="rId3"/>
          <a:stretch>
            <a:fillRect/>
          </a:stretch>
        </p:blipFill>
        <p:spPr>
          <a:xfrm>
            <a:off x="285720" y="544490"/>
            <a:ext cx="8501122" cy="6161528"/>
          </a:xfrm>
          <a:prstGeom prst="rect">
            <a:avLst/>
          </a:prstGeom>
        </p:spPr>
      </p:pic>
    </p:spTree>
    <p:extLst>
      <p:ext uri="{BB962C8B-B14F-4D97-AF65-F5344CB8AC3E}">
        <p14:creationId xmlns:p14="http://schemas.microsoft.com/office/powerpoint/2010/main" xmlns="" val="91940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a:bodyPr>
          <a:lstStyle/>
          <a:p>
            <a:pPr algn="just"/>
            <a:r>
              <a:rPr lang="el-GR" dirty="0"/>
              <a:t>Η λέξη “</a:t>
            </a:r>
            <a:r>
              <a:rPr lang="el-GR" dirty="0" err="1"/>
              <a:t>Ρομά</a:t>
            </a:r>
            <a:r>
              <a:rPr lang="el-GR" dirty="0"/>
              <a:t>” σημαίνει “άνθρωπος” και αναφέρεται σε πολλές διαφορετικές </a:t>
            </a:r>
            <a:r>
              <a:rPr lang="el-GR" dirty="0" err="1"/>
              <a:t>υπο</a:t>
            </a:r>
            <a:r>
              <a:rPr lang="el-GR" dirty="0"/>
              <a:t>-ομάδες. </a:t>
            </a:r>
          </a:p>
          <a:p>
            <a:pPr algn="just"/>
            <a:r>
              <a:rPr lang="el-GR" dirty="0"/>
              <a:t>Οι </a:t>
            </a:r>
            <a:r>
              <a:rPr lang="el-GR" dirty="0" err="1"/>
              <a:t>Ρομά</a:t>
            </a:r>
            <a:r>
              <a:rPr lang="el-GR" dirty="0"/>
              <a:t> </a:t>
            </a:r>
            <a:r>
              <a:rPr lang="el-GR" dirty="0" err="1"/>
              <a:t>αυτοπροσδιορίζονται</a:t>
            </a:r>
            <a:r>
              <a:rPr lang="el-GR" dirty="0"/>
              <a:t> διαφορετικά ανάλογα με την ιστορία, τη γλώσσα και το επάγγελμα, παρ’ όλα αυτά υπάρχουν πολλά κοινά στοιχεία ανάμεσα στις διαφορετικές ομάδες. </a:t>
            </a:r>
          </a:p>
          <a:p>
            <a:pPr algn="just"/>
            <a:r>
              <a:rPr lang="el-GR" dirty="0"/>
              <a:t>Οι </a:t>
            </a:r>
            <a:r>
              <a:rPr lang="el-GR" dirty="0" err="1"/>
              <a:t>Ρομά</a:t>
            </a:r>
            <a:r>
              <a:rPr lang="el-GR" dirty="0"/>
              <a:t> έχουν μια κοινή γλώσσα, τη </a:t>
            </a:r>
            <a:r>
              <a:rPr lang="el-GR" dirty="0" err="1"/>
              <a:t>Ρομανές</a:t>
            </a:r>
            <a:r>
              <a:rPr lang="el-GR" dirty="0"/>
              <a:t>, η οποία έχει διαφορετικές διαλέκτους.</a:t>
            </a:r>
          </a:p>
          <a:p>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04AF4BD8-B87D-1BC8-DEA2-B036ABCF9D26}"/>
              </a:ext>
            </a:extLst>
          </p:cNvPr>
          <p:cNvSpPr>
            <a:spLocks noGrp="1"/>
          </p:cNvSpPr>
          <p:nvPr>
            <p:ph idx="1"/>
          </p:nvPr>
        </p:nvSpPr>
        <p:spPr>
          <a:xfrm>
            <a:off x="-4497" y="1340768"/>
            <a:ext cx="4195192" cy="4525963"/>
          </a:xfrm>
        </p:spPr>
        <p:txBody>
          <a:bodyPr>
            <a:normAutofit fontScale="85000" lnSpcReduction="10000"/>
          </a:bodyPr>
          <a:lstStyle/>
          <a:p>
            <a:pPr algn="just"/>
            <a:r>
              <a:rPr lang="el-GR" sz="3200" dirty="0">
                <a:effectLst/>
                <a:latin typeface="Calibri" panose="020F0502020204030204" pitchFamily="34" charset="0"/>
                <a:ea typeface="Calibri" panose="020F0502020204030204" pitchFamily="34" charset="0"/>
                <a:cs typeface="Times New Roman" panose="02020603050405020304" pitchFamily="18" charset="0"/>
              </a:rPr>
              <a:t>Οι </a:t>
            </a:r>
            <a:r>
              <a:rPr lang="el-GR" sz="3200" dirty="0" err="1">
                <a:effectLst/>
                <a:latin typeface="Calibri" panose="020F0502020204030204" pitchFamily="34" charset="0"/>
                <a:ea typeface="Calibri" panose="020F0502020204030204" pitchFamily="34" charset="0"/>
                <a:cs typeface="Times New Roman" panose="02020603050405020304" pitchFamily="18" charset="0"/>
              </a:rPr>
              <a:t>Ροµά</a:t>
            </a:r>
            <a:r>
              <a:rPr lang="el-GR" sz="3200" dirty="0">
                <a:effectLst/>
                <a:latin typeface="Calibri" panose="020F0502020204030204" pitchFamily="34" charset="0"/>
                <a:ea typeface="Calibri" panose="020F0502020204030204" pitchFamily="34" charset="0"/>
                <a:cs typeface="Times New Roman" panose="02020603050405020304" pitchFamily="18" charset="0"/>
              </a:rPr>
              <a:t> πιστεύεται ότι µ</a:t>
            </a:r>
            <a:r>
              <a:rPr lang="el-GR" sz="3200" dirty="0" err="1">
                <a:effectLst/>
                <a:latin typeface="Calibri" panose="020F0502020204030204" pitchFamily="34" charset="0"/>
                <a:ea typeface="Calibri" panose="020F0502020204030204" pitchFamily="34" charset="0"/>
                <a:cs typeface="Times New Roman" panose="02020603050405020304" pitchFamily="18" charset="0"/>
              </a:rPr>
              <a:t>ετανάστευσαν</a:t>
            </a:r>
            <a:r>
              <a:rPr lang="el-GR" sz="3200" dirty="0">
                <a:effectLst/>
                <a:latin typeface="Calibri" panose="020F0502020204030204" pitchFamily="34" charset="0"/>
                <a:ea typeface="Calibri" panose="020F0502020204030204" pitchFamily="34" charset="0"/>
                <a:cs typeface="Times New Roman" panose="02020603050405020304" pitchFamily="18" charset="0"/>
              </a:rPr>
              <a:t> από την Ινδία γύρω στο 1000 μ.Χ. και, περν</a:t>
            </a:r>
            <a:r>
              <a:rPr lang="el-GR" dirty="0">
                <a:effectLst/>
                <a:latin typeface="Calibri" panose="020F0502020204030204" pitchFamily="34" charset="0"/>
                <a:ea typeface="Calibri" panose="020F0502020204030204" pitchFamily="34" charset="0"/>
                <a:cs typeface="Times New Roman" panose="02020603050405020304" pitchFamily="18" charset="0"/>
              </a:rPr>
              <a:t>ών</a:t>
            </a:r>
            <a:r>
              <a:rPr lang="el-GR" sz="3200" dirty="0">
                <a:effectLst/>
                <a:latin typeface="Calibri" panose="020F0502020204030204" pitchFamily="34" charset="0"/>
                <a:ea typeface="Calibri" panose="020F0502020204030204" pitchFamily="34" charset="0"/>
                <a:cs typeface="Times New Roman" panose="02020603050405020304" pitchFamily="18" charset="0"/>
              </a:rPr>
              <a:t>τας από το Αφγανιστάν, την Περσία, την </a:t>
            </a:r>
            <a:r>
              <a:rPr lang="el-GR" sz="3200" dirty="0" err="1">
                <a:effectLst/>
                <a:latin typeface="Calibri" panose="020F0502020204030204" pitchFamily="34" charset="0"/>
                <a:ea typeface="Calibri" panose="020F0502020204030204" pitchFamily="34" charset="0"/>
                <a:cs typeface="Times New Roman" panose="02020603050405020304" pitchFamily="18" charset="0"/>
              </a:rPr>
              <a:t>Αρµενία</a:t>
            </a:r>
            <a:r>
              <a:rPr lang="el-GR" sz="3200" dirty="0">
                <a:effectLst/>
                <a:latin typeface="Calibri" panose="020F0502020204030204" pitchFamily="34" charset="0"/>
                <a:ea typeface="Calibri" panose="020F0502020204030204" pitchFamily="34" charset="0"/>
                <a:cs typeface="Times New Roman" panose="02020603050405020304" pitchFamily="18" charset="0"/>
              </a:rPr>
              <a:t> και την Τουρκία, έφτασαν στην Ευρώπη, όπου στη συνέχεια εξαπλώθηκαν στις περισσότερες περιοχές της ηπείρου.</a:t>
            </a:r>
            <a:endParaRPr lang="el-GR" dirty="0"/>
          </a:p>
        </p:txBody>
      </p:sp>
      <p:pic>
        <p:nvPicPr>
          <p:cNvPr id="5" name="Εικόνα 4">
            <a:extLst>
              <a:ext uri="{FF2B5EF4-FFF2-40B4-BE49-F238E27FC236}">
                <a16:creationId xmlns:a16="http://schemas.microsoft.com/office/drawing/2014/main" xmlns="" id="{5FF03CF2-D7DC-6BD3-B912-FC96D0688BD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355976" y="2276872"/>
            <a:ext cx="4485451" cy="3347268"/>
          </a:xfrm>
          <a:prstGeom prst="rect">
            <a:avLst/>
          </a:prstGeom>
        </p:spPr>
      </p:pic>
    </p:spTree>
    <p:extLst>
      <p:ext uri="{BB962C8B-B14F-4D97-AF65-F5344CB8AC3E}">
        <p14:creationId xmlns:p14="http://schemas.microsoft.com/office/powerpoint/2010/main" xmlns="" val="528083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20" y="1428736"/>
            <a:ext cx="8686800" cy="4525963"/>
          </a:xfrm>
        </p:spPr>
        <p:txBody>
          <a:bodyPr>
            <a:normAutofit fontScale="92500" lnSpcReduction="20000"/>
          </a:bodyPr>
          <a:lstStyle/>
          <a:p>
            <a:pPr algn="just"/>
            <a:r>
              <a:rPr lang="el-GR" dirty="0"/>
              <a:t>Παραδοσιακά, ταξίδευαν από μέρος σε μέρος, τώρα όμως η πλειοψηφία των </a:t>
            </a:r>
            <a:r>
              <a:rPr lang="el-GR" dirty="0" err="1"/>
              <a:t>Ρομά</a:t>
            </a:r>
            <a:r>
              <a:rPr lang="el-GR" dirty="0"/>
              <a:t> είναι εγκατεστημένοι σε συγκεκριμένη περιοχή. </a:t>
            </a:r>
          </a:p>
          <a:p>
            <a:pPr algn="just"/>
            <a:r>
              <a:rPr lang="el-GR" dirty="0"/>
              <a:t> Ανάμεσά τους </a:t>
            </a:r>
            <a:r>
              <a:rPr lang="el-GR" dirty="0" err="1"/>
              <a:t>υπήρχουν</a:t>
            </a:r>
            <a:r>
              <a:rPr lang="el-GR" dirty="0"/>
              <a:t> τεχνίτες (όπως για παράδειγμα, </a:t>
            </a:r>
            <a:r>
              <a:rPr lang="el-GR" dirty="0" err="1"/>
              <a:t>ξυλογλύπτες</a:t>
            </a:r>
            <a:r>
              <a:rPr lang="el-GR" dirty="0"/>
              <a:t> και </a:t>
            </a:r>
            <a:r>
              <a:rPr lang="el-GR" dirty="0" err="1"/>
              <a:t>χαλκοτεχνίτες</a:t>
            </a:r>
            <a:r>
              <a:rPr lang="el-GR" dirty="0"/>
              <a:t>), αγρότες, σιδηρουργοί, μουσικοί, μάντεις και διασκεδαστές. </a:t>
            </a:r>
          </a:p>
          <a:p>
            <a:pPr algn="just"/>
            <a:r>
              <a:rPr lang="el-GR" dirty="0"/>
              <a:t>Στην αρχή, ήταν ευπρόσδεκτοι λόγω των δεξιοτήτων τους, αλλά οι κυβερνήσεις και η εκκλησία άρχισαν σύντομα να τους βλέπουν ως ύποπτους παρείσακτους και “ειδωλολάτρες”.</a:t>
            </a:r>
          </a:p>
          <a:p>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Σημαία των τσιγγάνων ανθρώπων"/>
          <p:cNvPicPr>
            <a:picLocks noChangeAspect="1" noChangeArrowheads="1"/>
          </p:cNvPicPr>
          <p:nvPr/>
        </p:nvPicPr>
        <p:blipFill>
          <a:blip r:embed="rId2" cstate="print"/>
          <a:srcRect/>
          <a:stretch>
            <a:fillRect/>
          </a:stretch>
        </p:blipFill>
        <p:spPr bwMode="auto">
          <a:xfrm>
            <a:off x="3071802" y="3000372"/>
            <a:ext cx="5621570" cy="3165833"/>
          </a:xfrm>
          <a:prstGeom prst="rect">
            <a:avLst/>
          </a:prstGeom>
          <a:noFill/>
        </p:spPr>
      </p:pic>
      <p:sp>
        <p:nvSpPr>
          <p:cNvPr id="5" name="4 - Ορθογώνιο"/>
          <p:cNvSpPr/>
          <p:nvPr/>
        </p:nvSpPr>
        <p:spPr>
          <a:xfrm>
            <a:off x="285720" y="500043"/>
            <a:ext cx="7500990" cy="2585323"/>
          </a:xfrm>
          <a:prstGeom prst="rect">
            <a:avLst/>
          </a:prstGeom>
        </p:spPr>
        <p:txBody>
          <a:bodyPr wrap="square">
            <a:spAutoFit/>
          </a:bodyPr>
          <a:lstStyle/>
          <a:p>
            <a:r>
              <a:rPr lang="el-GR" b="1" dirty="0"/>
              <a:t>Σημαία των τσιγγάνων ανθρώπων</a:t>
            </a:r>
            <a:r>
              <a:rPr lang="el-GR" dirty="0"/>
              <a:t>: </a:t>
            </a:r>
          </a:p>
          <a:p>
            <a:pPr algn="just"/>
            <a:r>
              <a:rPr lang="en-US" dirty="0"/>
              <a:t>H</a:t>
            </a:r>
            <a:r>
              <a:rPr lang="el-GR" dirty="0"/>
              <a:t> σημαία των τσιγγάνων είναι στην πραγματικότητα μια προσαρμογή της σημαίας της Ινδίας, δεδομένης της προέλευσης των τσιγγάνων. Χωρίζεται σε δύο οριζόντιες ρίγες, μία μπλε και μία πράσινη, με έναν κόκκινο τροχό στο κέντρο, που συμβολίζει την επιθυμία για ελευθερία πέρα </a:t>
            </a:r>
            <a:r>
              <a:rPr lang="el-GR" dirty="0" err="1"/>
              <a:t>​​</a:t>
            </a:r>
            <a:r>
              <a:rPr lang="el-GR" dirty="0"/>
              <a:t>από τα επιβαλλόμενα σύνορα. Είναι το σήμα κατατεθέν της κοινότητας των </a:t>
            </a:r>
            <a:r>
              <a:rPr lang="el-GR" dirty="0" err="1"/>
              <a:t>Ρομά</a:t>
            </a:r>
            <a:r>
              <a:rPr lang="el-GR" dirty="0"/>
              <a:t> σε ολόκληρο τον πλανήτη.</a:t>
            </a:r>
          </a:p>
          <a:p>
            <a:r>
              <a:rPr lang="el-GR" dirty="0"/>
              <a:t/>
            </a:r>
            <a:br>
              <a:rPr lang="el-GR" dirty="0"/>
            </a:b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282" y="1285860"/>
            <a:ext cx="8686800" cy="4525963"/>
          </a:xfrm>
        </p:spPr>
        <p:txBody>
          <a:bodyPr>
            <a:normAutofit/>
          </a:bodyPr>
          <a:lstStyle/>
          <a:p>
            <a:pPr algn="just"/>
            <a:r>
              <a:rPr lang="el-GR" dirty="0"/>
              <a:t>Σε πολλές περιοχές, οι </a:t>
            </a:r>
            <a:r>
              <a:rPr lang="el-GR" dirty="0" err="1"/>
              <a:t>Ρομά</a:t>
            </a:r>
            <a:r>
              <a:rPr lang="el-GR" dirty="0"/>
              <a:t>  εξαναγκάζονταν να στραφούν στη δουλεία, μια τακτική που συνεχίστηκε και κατά τον 19ο αιώνα στη Ρουμανία αλλά και αλλού. </a:t>
            </a:r>
          </a:p>
          <a:p>
            <a:endParaRPr lang="el-GR" dirty="0"/>
          </a:p>
          <a:p>
            <a:pPr>
              <a:buNone/>
            </a:pPr>
            <a:endParaRPr lang="el-GR" dirty="0"/>
          </a:p>
        </p:txBody>
      </p:sp>
      <p:pic>
        <p:nvPicPr>
          <p:cNvPr id="4" name="3 - Εικόνα" descr="Sclavi_Tiganesti.jpg"/>
          <p:cNvPicPr>
            <a:picLocks noChangeAspect="1"/>
          </p:cNvPicPr>
          <p:nvPr/>
        </p:nvPicPr>
        <p:blipFill>
          <a:blip r:embed="rId2"/>
          <a:stretch>
            <a:fillRect/>
          </a:stretch>
        </p:blipFill>
        <p:spPr>
          <a:xfrm>
            <a:off x="5715008" y="3000372"/>
            <a:ext cx="2259993" cy="3643314"/>
          </a:xfrm>
          <a:prstGeom prst="rect">
            <a:avLst/>
          </a:prstGeom>
        </p:spPr>
      </p:pic>
      <p:sp>
        <p:nvSpPr>
          <p:cNvPr id="5" name="4 - Ορθογώνιο"/>
          <p:cNvSpPr/>
          <p:nvPr/>
        </p:nvSpPr>
        <p:spPr>
          <a:xfrm>
            <a:off x="214282" y="5929330"/>
            <a:ext cx="5651526" cy="369332"/>
          </a:xfrm>
          <a:prstGeom prst="rect">
            <a:avLst/>
          </a:prstGeom>
        </p:spPr>
        <p:txBody>
          <a:bodyPr wrap="square">
            <a:spAutoFit/>
          </a:bodyPr>
          <a:lstStyle/>
          <a:p>
            <a:r>
              <a:rPr lang="el-GR" dirty="0">
                <a:solidFill>
                  <a:srgbClr val="4E3B30"/>
                </a:solidFill>
              </a:rPr>
              <a:t>Διαφήμιση πώλησης </a:t>
            </a:r>
            <a:r>
              <a:rPr lang="el-GR" dirty="0" err="1">
                <a:solidFill>
                  <a:srgbClr val="4E3B30"/>
                </a:solidFill>
              </a:rPr>
              <a:t>Ρομά</a:t>
            </a:r>
            <a:r>
              <a:rPr lang="el-GR" dirty="0">
                <a:solidFill>
                  <a:srgbClr val="4E3B30"/>
                </a:solidFill>
              </a:rPr>
              <a:t> σκλάβων στη Ρουμανία</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10000"/>
          </a:bodyPr>
          <a:lstStyle/>
          <a:p>
            <a:r>
              <a:rPr lang="el-GR" dirty="0"/>
              <a:t>Οι </a:t>
            </a:r>
            <a:r>
              <a:rPr lang="el-GR" dirty="0" err="1"/>
              <a:t>Ρομά</a:t>
            </a:r>
            <a:r>
              <a:rPr lang="el-GR" dirty="0"/>
              <a:t> συχνά καταδικάζονταν σε θάνατο κατά την μεσαιωνική εποχή στην Αγγλία, στην Ελβετία και στη Δανία. </a:t>
            </a:r>
          </a:p>
          <a:p>
            <a:r>
              <a:rPr lang="el-GR" dirty="0"/>
              <a:t>Κατά τη δεκαετία του 1930, οι Ναζί στη Γερμανία θεώρησαν τους </a:t>
            </a:r>
            <a:r>
              <a:rPr lang="el-GR" dirty="0" err="1"/>
              <a:t>Ρομά</a:t>
            </a:r>
            <a:r>
              <a:rPr lang="el-GR" dirty="0"/>
              <a:t> “φυλετικά κατώτερους” και δολοφόνησαν εκατοντάδες χιλιάδες κατά τη διάρκεια του Δεύτερου Παγκοσμίου Πολέμου. </a:t>
            </a:r>
          </a:p>
          <a:p>
            <a:r>
              <a:rPr lang="el-GR" dirty="0"/>
              <a:t>Μετά το τέλος του πολέμου, οι </a:t>
            </a:r>
            <a:r>
              <a:rPr lang="el-GR" dirty="0" err="1"/>
              <a:t>Ρομά</a:t>
            </a:r>
            <a:r>
              <a:rPr lang="el-GR" dirty="0"/>
              <a:t> συνέχισαν να είναι θύματα διακρίσεων και καταπίεσης, ιδιαίτερα στη Σοβιετική Ένωση.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ΠΛΗΘΥΣΜΟΣ</a:t>
            </a:r>
          </a:p>
        </p:txBody>
      </p:sp>
      <p:sp>
        <p:nvSpPr>
          <p:cNvPr id="8193" name="Rectangle 1"/>
          <p:cNvSpPr>
            <a:spLocks noChangeArrowheads="1"/>
          </p:cNvSpPr>
          <p:nvPr/>
        </p:nvSpPr>
        <p:spPr bwMode="auto">
          <a:xfrm>
            <a:off x="214282" y="1785926"/>
            <a:ext cx="3500462"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Στην Ευρώπη, ο </a:t>
            </a:r>
            <a:r>
              <a:rPr kumimoji="0" lang="el-GR" sz="20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πληθυσµός</a:t>
            </a:r>
            <a:r>
              <a:rPr kumimoji="0" lang="el-GR"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των </a:t>
            </a:r>
            <a:r>
              <a:rPr kumimoji="0" lang="el-GR" sz="20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Ρομά</a:t>
            </a:r>
            <a:r>
              <a:rPr kumimoji="0" lang="el-GR"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υπολογίζεται περίπου στα 12 </a:t>
            </a:r>
            <a:r>
              <a:rPr kumimoji="0" lang="el-GR" sz="20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εκατοµµύρια</a:t>
            </a:r>
            <a:r>
              <a:rPr kumimoji="0" lang="el-GR"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l-GR" sz="20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άτοµα</a:t>
            </a:r>
            <a:r>
              <a:rPr kumimoji="0" lang="el-GR"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ενώ στην Ελλάδα η Πολιτεία τους υπολογίζει σε 120 - 150.000.</a:t>
            </a:r>
            <a:r>
              <a:rPr kumimoji="0" lang="el-GR" sz="2000" b="0" i="0" u="none" strike="noStrike" cap="none" normalizeH="0" dirty="0">
                <a:ln>
                  <a:noFill/>
                </a:ln>
                <a:solidFill>
                  <a:schemeClr val="tx1"/>
                </a:solidFill>
                <a:effectLst/>
                <a:latin typeface="Calibri" pitchFamily="34"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lang="el-GR" sz="2000" dirty="0">
                <a:latin typeface="Calibri" pitchFamily="34" charset="0"/>
                <a:ea typeface="Calibri" pitchFamily="34" charset="0"/>
                <a:cs typeface="Times New Roman" pitchFamily="18" charset="0"/>
              </a:rPr>
              <a:t>Ο</a:t>
            </a:r>
            <a:r>
              <a:rPr kumimoji="0" lang="el-GR"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ι ίδιοι οι Τσιγγάνοι ανεβάζουν τον αριθμό στους 500.000 και η Τοπική Αυτοδιοίκηση σε 200 - 300.000.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Σύµφωνα</a:t>
            </a:r>
            <a:r>
              <a:rPr kumimoji="0" lang="el-GR"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µε έρευνες, στην Ελλάδα οι Τσιγγάνοι είναι </a:t>
            </a:r>
            <a:r>
              <a:rPr kumimoji="0" lang="el-GR" sz="20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οργανωµένοι</a:t>
            </a:r>
            <a:r>
              <a:rPr kumimoji="0" lang="el-GR"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σε εννέα φυλές.</a:t>
            </a:r>
            <a:endParaRPr kumimoji="0" lang="el-GR" sz="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4 - Εικόνα" descr="Eurogipsy.png"/>
          <p:cNvPicPr>
            <a:picLocks noChangeAspect="1"/>
          </p:cNvPicPr>
          <p:nvPr/>
        </p:nvPicPr>
        <p:blipFill>
          <a:blip r:embed="rId2"/>
          <a:stretch>
            <a:fillRect/>
          </a:stretch>
        </p:blipFill>
        <p:spPr>
          <a:xfrm>
            <a:off x="4143372" y="1785926"/>
            <a:ext cx="4383783" cy="389502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234</TotalTime>
  <Words>900</Words>
  <Application>Microsoft Office PowerPoint</Application>
  <PresentationFormat>Προβολή στην οθόνη (4:3)</PresentationFormat>
  <Paragraphs>60</Paragraphs>
  <Slides>18</Slides>
  <Notes>0</Notes>
  <HiddenSlides>0</HiddenSlides>
  <MMClips>2</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Διαστημικό</vt:lpstr>
      <vt:lpstr>8 ΑΠΡΙΛΙΟΥ  ΠΑΓΚΟΣΜΙΑ ΗΜΕΡΑ ΤΩΝ ΡΟΜΑ</vt:lpstr>
      <vt:lpstr>Διαφάνεια 2</vt:lpstr>
      <vt:lpstr>Διαφάνεια 3</vt:lpstr>
      <vt:lpstr>Διαφάνεια 4</vt:lpstr>
      <vt:lpstr>Διαφάνεια 5</vt:lpstr>
      <vt:lpstr>Διαφάνεια 6</vt:lpstr>
      <vt:lpstr>Διαφάνεια 7</vt:lpstr>
      <vt:lpstr>Διαφάνεια 8</vt:lpstr>
      <vt:lpstr>ΠΛΗΘΥΣΜΟΣ</vt:lpstr>
      <vt:lpstr>ΘΡΗΣΚΕΙΑ</vt:lpstr>
      <vt:lpstr>Η ΓΛΩΣΣΑ ΤΩΝ ΡΟΜΑ- Η ΡΟΜΑΝΕΣ</vt:lpstr>
      <vt:lpstr>Τα γραμματα και η σχολικη εκπαιδευση</vt:lpstr>
      <vt:lpstr>Διαφάνεια 13</vt:lpstr>
      <vt:lpstr>Τσιγγανικα τραγουδια</vt:lpstr>
      <vt:lpstr>Διαφάνεια 15</vt:lpstr>
      <vt:lpstr>Διαφάνεια 16</vt:lpstr>
      <vt:lpstr>Διαφάνεια 17</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ΑΠΡΙΛΙΟΥ  ΠΑΓΚΟΣΜΙΑ ΗΜΕΡΑ ΤΩΝ ΡΟΜΑ</dc:title>
  <dc:creator>User</dc:creator>
  <cp:lastModifiedBy>Student</cp:lastModifiedBy>
  <cp:revision>24</cp:revision>
  <dcterms:created xsi:type="dcterms:W3CDTF">2024-05-14T14:02:10Z</dcterms:created>
  <dcterms:modified xsi:type="dcterms:W3CDTF">2024-05-16T09:20:12Z</dcterms:modified>
</cp:coreProperties>
</file>